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6"/>
  </p:notesMasterIdLst>
  <p:sldIdLst>
    <p:sldId id="256" r:id="rId2"/>
    <p:sldId id="308" r:id="rId3"/>
    <p:sldId id="359" r:id="rId4"/>
    <p:sldId id="320" r:id="rId5"/>
    <p:sldId id="389" r:id="rId6"/>
    <p:sldId id="361" r:id="rId7"/>
    <p:sldId id="370" r:id="rId8"/>
    <p:sldId id="386" r:id="rId9"/>
    <p:sldId id="383" r:id="rId10"/>
    <p:sldId id="372" r:id="rId11"/>
    <p:sldId id="373" r:id="rId12"/>
    <p:sldId id="382" r:id="rId13"/>
    <p:sldId id="371" r:id="rId14"/>
    <p:sldId id="375" r:id="rId15"/>
    <p:sldId id="374" r:id="rId16"/>
    <p:sldId id="366" r:id="rId17"/>
    <p:sldId id="368" r:id="rId18"/>
    <p:sldId id="376" r:id="rId19"/>
    <p:sldId id="378" r:id="rId20"/>
    <p:sldId id="379" r:id="rId21"/>
    <p:sldId id="380" r:id="rId22"/>
    <p:sldId id="384" r:id="rId23"/>
    <p:sldId id="391" r:id="rId24"/>
    <p:sldId id="390" r:id="rId25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/>
    <p:restoredTop sz="94674"/>
  </p:normalViewPr>
  <p:slideViewPr>
    <p:cSldViewPr snapToObjects="1">
      <p:cViewPr>
        <p:scale>
          <a:sx n="118" d="100"/>
          <a:sy n="118" d="100"/>
        </p:scale>
        <p:origin x="712" y="2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collapsed</a:t>
            </a:r>
            <a:r>
              <a:rPr lang="en-US" baseline="0" dirty="0" smtClean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5875078"/>
            <a:ext cx="109728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www.stsci.edu/" TargetMode="External"/><Relationship Id="rId5" Type="http://schemas.openxmlformats.org/officeDocument/2006/relationships/hyperlink" Target="http://www.aura-astronomy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015677" y="101020"/>
            <a:ext cx="10160644" cy="147063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600" dirty="0"/>
              <a:t>Does the gas in the IGM care about galaxies</a:t>
            </a:r>
            <a:r>
              <a:rPr lang="en-US" sz="4600" dirty="0" smtClean="0"/>
              <a:t>?</a:t>
            </a:r>
            <a:endParaRPr lang="en" sz="460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03921" y="4657038"/>
            <a:ext cx="7772400" cy="16982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2400" dirty="0">
                <a:solidFill>
                  <a:srgbClr val="FFFFFF"/>
                </a:solidFill>
              </a:rPr>
              <a:t>David </a:t>
            </a:r>
            <a:r>
              <a:rPr lang="en-US" sz="2400" dirty="0">
                <a:solidFill>
                  <a:srgbClr val="FFFFFF"/>
                </a:solidFill>
              </a:rPr>
              <a:t>M. </a:t>
            </a:r>
            <a:r>
              <a:rPr lang="en" sz="2400" dirty="0">
                <a:solidFill>
                  <a:srgbClr val="FFFFFF"/>
                </a:solidFill>
              </a:rPr>
              <a:t>French</a:t>
            </a:r>
          </a:p>
          <a:p>
            <a:pPr algn="r">
              <a:lnSpc>
                <a:spcPct val="115000"/>
              </a:lnSpc>
            </a:pPr>
            <a:r>
              <a:rPr lang="en-US" sz="1800" dirty="0" smtClean="0">
                <a:solidFill>
                  <a:srgbClr val="FFFFFF"/>
                </a:solidFill>
              </a:rPr>
              <a:t>AAS Dissertation Talk</a:t>
            </a:r>
          </a:p>
          <a:p>
            <a:pPr algn="r">
              <a:lnSpc>
                <a:spcPct val="115000"/>
              </a:lnSpc>
            </a:pPr>
            <a:r>
              <a:rPr lang="en" sz="1800" dirty="0" smtClean="0">
                <a:solidFill>
                  <a:srgbClr val="FFFFFF"/>
                </a:solidFill>
              </a:rPr>
              <a:t>University </a:t>
            </a:r>
            <a:r>
              <a:rPr lang="en" sz="1800" dirty="0">
                <a:solidFill>
                  <a:srgbClr val="FFFFFF"/>
                </a:solidFill>
              </a:rPr>
              <a:t>of Wisconsin - Madison</a:t>
            </a:r>
          </a:p>
          <a:p>
            <a:pPr algn="r">
              <a:lnSpc>
                <a:spcPct val="115000"/>
              </a:lnSpc>
            </a:pPr>
            <a:r>
              <a:rPr lang="en-US" sz="1800" dirty="0" smtClean="0">
                <a:solidFill>
                  <a:srgbClr val="FFFFFF"/>
                </a:solidFill>
              </a:rPr>
              <a:t>Thesis </a:t>
            </a:r>
            <a:r>
              <a:rPr lang="en-US" sz="1800" dirty="0">
                <a:solidFill>
                  <a:srgbClr val="FFFFFF"/>
                </a:solidFill>
              </a:rPr>
              <a:t>Advisor</a:t>
            </a:r>
            <a:r>
              <a:rPr lang="en" sz="1800" dirty="0">
                <a:solidFill>
                  <a:srgbClr val="FFFFFF"/>
                </a:solidFill>
              </a:rPr>
              <a:t>: </a:t>
            </a:r>
            <a:r>
              <a:rPr lang="en" sz="1800" dirty="0" smtClean="0">
                <a:solidFill>
                  <a:srgbClr val="FFFFFF"/>
                </a:solidFill>
              </a:rPr>
              <a:t>Bart </a:t>
            </a:r>
            <a:r>
              <a:rPr lang="en" sz="1800" dirty="0" err="1" smtClean="0">
                <a:solidFill>
                  <a:srgbClr val="FFFFFF"/>
                </a:solidFill>
              </a:rPr>
              <a:t>Wakker</a:t>
            </a:r>
            <a:endParaRPr lang="en" sz="18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800" dirty="0" smtClean="0">
                <a:solidFill>
                  <a:srgbClr val="FFFFFF"/>
                </a:solidFill>
              </a:rPr>
              <a:t>Jan </a:t>
            </a:r>
            <a:r>
              <a:rPr lang="en-US" sz="1800" dirty="0">
                <a:solidFill>
                  <a:srgbClr val="FFFFFF"/>
                </a:solidFill>
              </a:rPr>
              <a:t>11</a:t>
            </a:r>
            <a:r>
              <a:rPr lang="en" sz="1800" dirty="0">
                <a:solidFill>
                  <a:srgbClr val="FFFFFF"/>
                </a:solidFill>
              </a:rPr>
              <a:t>, 201</a:t>
            </a:r>
            <a:r>
              <a:rPr lang="en-US" sz="1800" dirty="0">
                <a:solidFill>
                  <a:srgbClr val="FFFFFF"/>
                </a:solidFill>
              </a:rPr>
              <a:t>8</a:t>
            </a:r>
            <a:endParaRPr lang="en" sz="1800" dirty="0">
              <a:solidFill>
                <a:srgbClr val="FFFFFF"/>
              </a:solidFill>
            </a:endParaRPr>
          </a:p>
          <a:p>
            <a:pPr algn="r"/>
            <a:endParaRPr sz="2800" dirty="0"/>
          </a:p>
        </p:txBody>
      </p:sp>
      <p:sp>
        <p:nvSpPr>
          <p:cNvPr id="25" name="Shape 25"/>
          <p:cNvSpPr txBox="1"/>
          <p:nvPr/>
        </p:nvSpPr>
        <p:spPr>
          <a:xfrm>
            <a:off x="6756722" y="6477000"/>
            <a:ext cx="4419599" cy="2741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1100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11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100" dirty="0">
                <a:solidFill>
                  <a:srgbClr val="FFFFFF"/>
                </a:solidFill>
              </a:rPr>
              <a:t>/</a:t>
            </a:r>
            <a:r>
              <a:rPr lang="en" sz="11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1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38110" y="1538998"/>
            <a:ext cx="6115777" cy="400110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2000" i="1" dirty="0">
                <a:solidFill>
                  <a:schemeClr val="bg1"/>
                </a:solidFill>
              </a:rPr>
              <a:t>Tracing the </a:t>
            </a:r>
            <a:r>
              <a:rPr lang="en-US" sz="2000" i="1" dirty="0" err="1">
                <a:solidFill>
                  <a:schemeClr val="bg1"/>
                </a:solidFill>
              </a:rPr>
              <a:t>Circumgalactic</a:t>
            </a:r>
            <a:r>
              <a:rPr lang="en-US" sz="2000" i="1" dirty="0">
                <a:solidFill>
                  <a:schemeClr val="bg1"/>
                </a:solidFill>
              </a:rPr>
              <a:t> Medium in Lyα</a:t>
            </a:r>
            <a:r>
              <a:rPr lang="en" sz="2000" i="1" dirty="0">
                <a:solidFill>
                  <a:schemeClr val="bg1"/>
                </a:solidFill>
              </a:rPr>
              <a:t> with C</a:t>
            </a:r>
            <a:r>
              <a:rPr lang="en-US" sz="2000" i="1" dirty="0">
                <a:solidFill>
                  <a:schemeClr val="bg1"/>
                </a:solidFill>
              </a:rPr>
              <a:t>OS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38200"/>
            <a:ext cx="10671859" cy="100564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H-alpha rotation </a:t>
            </a:r>
            <a:r>
              <a:rPr lang="en-US" sz="2000" dirty="0" smtClean="0"/>
              <a:t>curves from SALT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1990"/>
            <a:ext cx="6368514" cy="4713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14" y="1876303"/>
            <a:ext cx="5106056" cy="4720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882" y="63677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981201"/>
            <a:ext cx="7120532" cy="470792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55105"/>
            <a:ext cx="10671859" cy="104989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Model the sightline velocity 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5774" y="645619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4407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4288465" y="2284714"/>
            <a:ext cx="3483935" cy="38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60914"/>
            <a:ext cx="10671859" cy="967886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Model the sightline velocity 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981201"/>
            <a:ext cx="7120532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757538"/>
            <a:ext cx="2814539" cy="162098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153400" y="4287309"/>
            <a:ext cx="762002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67800" y="4287309"/>
            <a:ext cx="1524000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66800" y="5334000"/>
            <a:ext cx="3124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6605" y="5058880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 = 57 km/s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62282" y="6448025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4288465" y="2284714"/>
            <a:ext cx="3483935" cy="38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5112603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b="1" dirty="0" smtClean="0"/>
              <a:t>700</a:t>
            </a:r>
            <a:r>
              <a:rPr lang="en-US" sz="2800" b="1" dirty="0" smtClean="0"/>
              <a:t>+ G130M COS targets</a:t>
            </a:r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Align</a:t>
            </a:r>
            <a:r>
              <a:rPr lang="en-US" sz="2000" dirty="0" smtClean="0"/>
              <a:t>, identify and measure all </a:t>
            </a:r>
            <a:r>
              <a:rPr lang="en-US" sz="2000" dirty="0" smtClean="0"/>
              <a:t>lines</a:t>
            </a:r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Produce a catalog of fit parameters</a:t>
            </a:r>
            <a:endParaRPr lang="en-US" sz="2000" dirty="0" smtClean="0"/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888552" y="72479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7010400" y="914400"/>
            <a:ext cx="4973782" cy="5696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9390888" y="2631980"/>
            <a:ext cx="2386366" cy="39624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0264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French &amp; </a:t>
            </a:r>
            <a:r>
              <a:rPr lang="en-US" sz="1100" dirty="0" err="1" smtClean="0">
                <a:solidFill>
                  <a:schemeClr val="bg1"/>
                </a:solidFill>
              </a:rPr>
              <a:t>Wakker</a:t>
            </a:r>
            <a:r>
              <a:rPr lang="en-US" sz="1100" dirty="0" smtClean="0">
                <a:solidFill>
                  <a:schemeClr val="bg1"/>
                </a:solidFill>
              </a:rPr>
              <a:t> 2018, in prep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5112603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ClrTx/>
              <a:buSzTx/>
            </a:pPr>
            <a:r>
              <a:rPr lang="en-US" sz="2800" b="1" dirty="0" smtClean="0"/>
              <a:t>Connecting with galaxies</a:t>
            </a:r>
          </a:p>
          <a:p>
            <a:pPr marL="808038" lvl="1" indent="-34766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How?</a:t>
            </a: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7010400" y="932514"/>
            <a:ext cx="4973782" cy="5696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9390888" y="2650094"/>
            <a:ext cx="2386366" cy="3962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6" y="2421496"/>
            <a:ext cx="5677399" cy="32514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439395" y="1354696"/>
            <a:ext cx="875806" cy="10668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439395" y="2536604"/>
            <a:ext cx="875806" cy="277324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05682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French &amp; </a:t>
            </a:r>
            <a:r>
              <a:rPr lang="en-US" sz="1100" dirty="0" err="1" smtClean="0">
                <a:solidFill>
                  <a:schemeClr val="bg1"/>
                </a:solidFill>
              </a:rPr>
              <a:t>Wakker</a:t>
            </a:r>
            <a:r>
              <a:rPr lang="en-US" sz="1100" dirty="0" smtClean="0">
                <a:solidFill>
                  <a:schemeClr val="bg1"/>
                </a:solidFill>
              </a:rPr>
              <a:t> 2018, in prep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8552" y="74741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0725" y="635338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761996" y="830998"/>
            <a:ext cx="10671859" cy="1317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800" b="1" dirty="0" smtClean="0"/>
              <a:t>Connecting with galaxies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using our galaxy catalog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dirty="0"/>
              <a:t> </a:t>
            </a:r>
            <a:r>
              <a:rPr lang="en-US" sz="2400" dirty="0" smtClean="0"/>
              <a:t>Which one?</a:t>
            </a:r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888552" y="74742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5" y="914400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Define an objective likelihood parameter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281541" y="121622"/>
            <a:ext cx="96327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Matching absorbers with galaxies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1711645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5" y="2359657"/>
            <a:ext cx="5892621" cy="8267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559076"/>
            <a:ext cx="8172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       = viral radius of the </a:t>
            </a:r>
            <a:r>
              <a:rPr lang="en-US" sz="2400" dirty="0" smtClean="0">
                <a:solidFill>
                  <a:schemeClr val="bg1"/>
                </a:solidFill>
              </a:rPr>
              <a:t>galaxy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84" y="5038636"/>
            <a:ext cx="8636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864" y="4264657"/>
            <a:ext cx="4800600" cy="546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442" y="3633812"/>
            <a:ext cx="279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907197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Applying the likelihood method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26" y="2869915"/>
            <a:ext cx="185897" cy="216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429000"/>
            <a:ext cx="185897" cy="216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31024" y="338355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nb-NO" dirty="0" smtClean="0"/>
              <a:t>0.16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089164" y="282446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= 0.00027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0725" y="635338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281541" y="121622"/>
            <a:ext cx="96327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smtClean="0">
                <a:solidFill>
                  <a:schemeClr val="bg1"/>
                </a:solidFill>
              </a:rPr>
              <a:t>Matching absorbers with galaxies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7" y="830997"/>
            <a:ext cx="42672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Status: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b="1" dirty="0"/>
              <a:t> </a:t>
            </a:r>
            <a:r>
              <a:rPr lang="en-US" sz="2800" b="1" dirty="0" smtClean="0"/>
              <a:t>237 spectra aligned and identified</a:t>
            </a:r>
          </a:p>
          <a:p>
            <a:pPr marL="635000" lvl="1" indent="-288925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1067 Ly-alpha absorbers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28461"/>
            <a:ext cx="6999626" cy="5253515"/>
          </a:xfrm>
          <a:prstGeom prst="rect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761997" y="3161760"/>
            <a:ext cx="4114803" cy="2140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635000" lvl="1" indent="-288925" algn="l">
              <a:buClrTx/>
              <a:buSzTx/>
            </a:pPr>
            <a:endParaRPr lang="en-US" sz="2000" dirty="0" smtClean="0"/>
          </a:p>
          <a:p>
            <a:pPr marL="635000" lvl="1" indent="-288925" algn="l">
              <a:buClrTx/>
              <a:buSzTx/>
            </a:pPr>
            <a:r>
              <a:rPr lang="en-US" sz="2000" dirty="0" smtClean="0"/>
              <a:t>331 measured </a:t>
            </a:r>
          </a:p>
          <a:p>
            <a:pPr marL="635000" lvl="1" indent="-288925" algn="l">
              <a:buClrTx/>
              <a:buSzTx/>
            </a:pPr>
            <a:endParaRPr lang="en-US" sz="2000" dirty="0"/>
          </a:p>
          <a:p>
            <a:pPr marL="635000" lvl="1" indent="-288925" algn="l">
              <a:buClrTx/>
              <a:buSzTx/>
            </a:pPr>
            <a:r>
              <a:rPr lang="en-US" sz="2000" dirty="0" smtClean="0"/>
              <a:t>116 ”associated” with a single galaxy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807822" y="6420366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86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6"/>
            <a:ext cx="54864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EW vs impact parameter: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38" y="2133600"/>
            <a:ext cx="5863101" cy="4349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6" y="2133600"/>
            <a:ext cx="5885524" cy="4349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07998" y="6221672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8362" y="6221672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63805" y="107400"/>
            <a:ext cx="118110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Gas + galaxies trace the </a:t>
            </a:r>
            <a:r>
              <a:rPr lang="en-US" sz="4600" smtClean="0"/>
              <a:t>same potential</a:t>
            </a:r>
            <a:endParaRPr lang="en" sz="460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8" y="1296746"/>
            <a:ext cx="7003638" cy="455716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416268" y="5922763"/>
            <a:ext cx="2018893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The </a:t>
            </a:r>
            <a:r>
              <a:rPr lang="en-US" sz="1200" dirty="0" err="1">
                <a:solidFill>
                  <a:srgbClr val="FFFFFF"/>
                </a:solidFill>
              </a:rPr>
              <a:t>Millenium</a:t>
            </a:r>
            <a:r>
              <a:rPr lang="en-US" sz="1200" dirty="0">
                <a:solidFill>
                  <a:srgbClr val="FFFFFF"/>
                </a:solidFill>
              </a:rPr>
              <a:t> Simulation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49320"/>
            <a:ext cx="5341726" cy="5365986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10043548" y="6315306"/>
            <a:ext cx="1546578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SDSS Collaboration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6"/>
            <a:ext cx="54864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EW vs velocity separation: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2" y="1739815"/>
            <a:ext cx="66675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1106" y="6418505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7"/>
            <a:ext cx="5486403" cy="791584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2182664"/>
            <a:ext cx="5670550" cy="4222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57490"/>
            <a:ext cx="6377791" cy="39481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66234" y="6144036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27083" y="6122265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098631"/>
            <a:ext cx="7086600" cy="730169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Evidence </a:t>
            </a:r>
            <a:r>
              <a:rPr lang="en-US" sz="2800" b="1" smtClean="0"/>
              <a:t>of non-spherical halo?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274604" y="160797"/>
            <a:ext cx="76642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Inclination overabundance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40125"/>
            <a:ext cx="4091791" cy="3047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187371"/>
            <a:ext cx="4091791" cy="2533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6489553"/>
            <a:ext cx="13644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French &amp; </a:t>
            </a:r>
            <a:r>
              <a:rPr lang="en-US" sz="900" dirty="0" err="1" smtClean="0"/>
              <a:t>Wakker</a:t>
            </a:r>
            <a:r>
              <a:rPr lang="en-US" sz="900" dirty="0" smtClean="0"/>
              <a:t> </a:t>
            </a:r>
            <a:r>
              <a:rPr lang="en-US" sz="900" dirty="0" smtClean="0"/>
              <a:t>2017</a:t>
            </a:r>
            <a:endParaRPr lang="en-US" sz="900" dirty="0"/>
          </a:p>
        </p:txBody>
      </p:sp>
      <p:sp>
        <p:nvSpPr>
          <p:cNvPr id="9" name="Oval 8"/>
          <p:cNvSpPr/>
          <p:nvPr/>
        </p:nvSpPr>
        <p:spPr>
          <a:xfrm>
            <a:off x="754228" y="2162628"/>
            <a:ext cx="1371600" cy="4279753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/>
          <p:cNvSpPr/>
          <p:nvPr/>
        </p:nvSpPr>
        <p:spPr>
          <a:xfrm>
            <a:off x="892628" y="3518517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oud 16"/>
          <p:cNvSpPr/>
          <p:nvPr/>
        </p:nvSpPr>
        <p:spPr>
          <a:xfrm>
            <a:off x="1440028" y="2942772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17"/>
          <p:cNvSpPr/>
          <p:nvPr/>
        </p:nvSpPr>
        <p:spPr>
          <a:xfrm>
            <a:off x="1523998" y="3780971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/>
          <p:cNvSpPr/>
          <p:nvPr/>
        </p:nvSpPr>
        <p:spPr>
          <a:xfrm>
            <a:off x="908957" y="5323239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/>
          <p:cNvSpPr/>
          <p:nvPr/>
        </p:nvSpPr>
        <p:spPr>
          <a:xfrm>
            <a:off x="1333498" y="5844954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/>
          <p:cNvSpPr/>
          <p:nvPr/>
        </p:nvSpPr>
        <p:spPr>
          <a:xfrm>
            <a:off x="908957" y="4409407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/>
          <p:cNvSpPr/>
          <p:nvPr/>
        </p:nvSpPr>
        <p:spPr>
          <a:xfrm>
            <a:off x="1523998" y="4937657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/>
          <p:cNvSpPr/>
          <p:nvPr/>
        </p:nvSpPr>
        <p:spPr>
          <a:xfrm>
            <a:off x="1142998" y="2426361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9216">
            <a:off x="4397568" y="1774616"/>
            <a:ext cx="1397000" cy="43053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09600" y="3429000"/>
            <a:ext cx="67056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098631"/>
            <a:ext cx="7086600" cy="5759369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700+ COS spectra correlated with 130,000+ galaxies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Expect ~3000 Ly-alpha absorbers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~1000 absorber-galaxy pairs using likelihood method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Strong EW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ΔV correlation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806450" lvl="1" indent="-344488" algn="l">
              <a:buClrTx/>
              <a:buSzTx/>
            </a:pPr>
            <a:endParaRPr lang="en-US" sz="2000" dirty="0"/>
          </a:p>
          <a:p>
            <a:pPr marL="806450" lvl="1" indent="-344488" algn="l">
              <a:lnSpc>
                <a:spcPct val="150000"/>
              </a:lnSpc>
              <a:buClrTx/>
              <a:buSzTx/>
            </a:pPr>
            <a:endParaRPr lang="en-US" sz="2800" b="1" dirty="0"/>
          </a:p>
          <a:p>
            <a:pPr marL="457200" indent="-457200" algn="l">
              <a:buClrTx/>
              <a:buSzTx/>
            </a:pPr>
            <a:r>
              <a:rPr lang="en-US" sz="2800" b="1" dirty="0" smtClean="0"/>
              <a:t>Disk-halo kinematic connection?</a:t>
            </a:r>
          </a:p>
          <a:p>
            <a:pPr marL="914400" lvl="1" indent="-452438" algn="l">
              <a:buClrTx/>
              <a:buSzTx/>
            </a:pPr>
            <a:r>
              <a:rPr lang="en-US" sz="2000" dirty="0" smtClean="0"/>
              <a:t>Probably not very far reaching</a:t>
            </a:r>
          </a:p>
          <a:p>
            <a:pPr marL="914400" lvl="1" indent="-452438" algn="l">
              <a:lnSpc>
                <a:spcPct val="150000"/>
              </a:lnSpc>
              <a:buClrTx/>
              <a:buSzTx/>
            </a:pPr>
            <a:endParaRPr lang="en-US" sz="2800" b="1" dirty="0" smtClean="0"/>
          </a:p>
          <a:p>
            <a:pPr marL="457200" indent="-457200" algn="l">
              <a:buClrTx/>
              <a:buSzTx/>
            </a:pPr>
            <a:r>
              <a:rPr lang="en-US" sz="2800" b="1" dirty="0" smtClean="0"/>
              <a:t>Does CGM gas care about galaxies?</a:t>
            </a:r>
          </a:p>
          <a:p>
            <a:pPr marL="914400" lvl="1" indent="-452438" algn="l">
              <a:buClrTx/>
              <a:buSzTx/>
            </a:pPr>
            <a:r>
              <a:rPr lang="en-US" sz="2000" dirty="0" smtClean="0"/>
              <a:t>It seems like it might! Stay tuned.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1700" y="160797"/>
            <a:ext cx="307007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Summary: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40125"/>
            <a:ext cx="4091791" cy="3047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187371"/>
            <a:ext cx="4091791" cy="2533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6489553"/>
            <a:ext cx="13644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French &amp; </a:t>
            </a:r>
            <a:r>
              <a:rPr lang="en-US" sz="900" dirty="0" err="1" smtClean="0"/>
              <a:t>Wakker</a:t>
            </a:r>
            <a:r>
              <a:rPr lang="en-US" sz="900" dirty="0" smtClean="0"/>
              <a:t> </a:t>
            </a:r>
            <a:r>
              <a:rPr lang="en-US" sz="900" dirty="0" smtClean="0"/>
              <a:t>2017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3" y="609600"/>
            <a:ext cx="10671859" cy="1676400"/>
          </a:xfrm>
        </p:spPr>
        <p:txBody>
          <a:bodyPr/>
          <a:lstStyle/>
          <a:p>
            <a:pPr marL="461963" indent="-452438"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Homogenize existing data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Normalize </a:t>
            </a:r>
            <a:r>
              <a:rPr lang="en-US" sz="2000" dirty="0" smtClean="0"/>
              <a:t>diameters, inclination, PA to 2MASS values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Choose magnitudes, calculate (L*,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vir</a:t>
            </a:r>
            <a:r>
              <a:rPr lang="en-US" sz="2000" dirty="0" smtClean="0"/>
              <a:t>)</a:t>
            </a:r>
            <a:endParaRPr lang="en-US" sz="2000" dirty="0"/>
          </a:p>
          <a:p>
            <a:pPr marL="808038" indent="-34766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 smtClean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29154" y="76200"/>
            <a:ext cx="79928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smtClean="0">
                <a:solidFill>
                  <a:schemeClr val="bg1"/>
                </a:solidFill>
              </a:rPr>
              <a:t>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2" y="1998808"/>
            <a:ext cx="94488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3522" y="643082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415410" y="5715000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Magnitude </a:t>
            </a:r>
            <a:r>
              <a:rPr lang="mr-IN" sz="1800" dirty="0" smtClean="0"/>
              <a:t>–</a:t>
            </a:r>
            <a:r>
              <a:rPr lang="en-US" sz="1800" dirty="0" smtClean="0"/>
              <a:t> Diameter Relation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09598" y="152400"/>
            <a:ext cx="109728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829957" y="1402836"/>
            <a:ext cx="10532083" cy="49169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Gas and </a:t>
            </a:r>
            <a:r>
              <a:rPr lang="en-US" sz="2400" dirty="0" smtClean="0">
                <a:solidFill>
                  <a:schemeClr val="lt1"/>
                </a:solidFill>
              </a:rPr>
              <a:t>galaxies should </a:t>
            </a:r>
            <a:r>
              <a:rPr lang="en-US" sz="2400" dirty="0">
                <a:solidFill>
                  <a:schemeClr val="lt1"/>
                </a:solidFill>
              </a:rPr>
              <a:t>follow the same DM potential</a:t>
            </a:r>
          </a:p>
          <a:p>
            <a:pPr marL="38100" algn="l"/>
            <a:endParaRPr lang="en-US" sz="2400" dirty="0" smtClean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Feedback kicks gas out of galaxies</a:t>
            </a:r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marL="457200" indent="-419100" algn="l">
              <a:buClr>
                <a:srgbClr val="FFFFFF"/>
              </a:buClr>
              <a:buFont typeface="Arial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How do the properties of </a:t>
            </a:r>
            <a:r>
              <a:rPr lang="en-US" sz="2400" dirty="0" smtClean="0">
                <a:solidFill>
                  <a:schemeClr val="lt1"/>
                </a:solidFill>
              </a:rPr>
              <a:t>halo </a:t>
            </a:r>
            <a:r>
              <a:rPr lang="en-US" sz="2400" dirty="0" smtClean="0">
                <a:solidFill>
                  <a:schemeClr val="lt1"/>
                </a:solidFill>
              </a:rPr>
              <a:t>gas </a:t>
            </a:r>
            <a:r>
              <a:rPr lang="en-US" sz="2400" dirty="0">
                <a:solidFill>
                  <a:schemeClr val="lt1"/>
                </a:solidFill>
              </a:rPr>
              <a:t>correlate with nearby galaxy properties?</a:t>
            </a:r>
            <a:endParaRPr lang="en-US" sz="2400" i="1" dirty="0">
              <a:solidFill>
                <a:schemeClr val="lt1"/>
              </a:solidFill>
            </a:endParaRPr>
          </a:p>
          <a:p>
            <a:pPr marL="38100" algn="l"/>
            <a:endParaRPr lang="en-US" dirty="0" smtClean="0">
              <a:solidFill>
                <a:schemeClr val="lt1"/>
              </a:solidFill>
            </a:endParaRPr>
          </a:p>
          <a:p>
            <a:pPr marL="38100" algn="l"/>
            <a:endParaRPr lang="en" dirty="0" smtClean="0">
              <a:solidFill>
                <a:schemeClr val="lt1"/>
              </a:solidFill>
            </a:endParaRPr>
          </a:p>
          <a:p>
            <a:pPr marL="457200" algn="l"/>
            <a:endParaRPr sz="2400" dirty="0">
              <a:solidFill>
                <a:srgbClr val="FFFFFF"/>
              </a:solidFill>
            </a:endParaRPr>
          </a:p>
          <a:p>
            <a:pPr marL="457200" indent="457200" algn="l"/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5896207" y="3222193"/>
            <a:ext cx="399582" cy="60158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0"/>
          <p:cNvSpPr/>
          <p:nvPr/>
        </p:nvSpPr>
        <p:spPr>
          <a:xfrm>
            <a:off x="795232" y="5092860"/>
            <a:ext cx="484418" cy="5272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533400" y="107400"/>
            <a:ext cx="111252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Probing the </a:t>
            </a:r>
            <a:r>
              <a:rPr lang="en-US" sz="4600" dirty="0" smtClean="0"/>
              <a:t>CGM with QSO absorption</a:t>
            </a:r>
            <a:endParaRPr lang="en" sz="460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3505200" y="1031950"/>
            <a:ext cx="7910595" cy="5559820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10317371" y="6534611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8633132" y="3107108"/>
            <a:ext cx="465665" cy="174978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12105" y="4172824"/>
            <a:ext cx="18638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Impact parameter (</a:t>
            </a:r>
            <a:r>
              <a:rPr lang="en" i="1" dirty="0">
                <a:solidFill>
                  <a:srgbClr val="FFFF00"/>
                </a:solidFill>
              </a:rPr>
              <a:t>ρ</a:t>
            </a:r>
            <a:r>
              <a:rPr lang="en-US" i="1" dirty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460385" y="2165789"/>
            <a:ext cx="879880" cy="2442432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56992" y="3063854"/>
            <a:ext cx="4411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98" y="5980675"/>
            <a:ext cx="47244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1143000"/>
            <a:ext cx="2743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Define CGM </a:t>
            </a:r>
            <a:r>
              <a:rPr lang="mr-IN" sz="2000" dirty="0" smtClean="0">
                <a:solidFill>
                  <a:schemeClr val="bg1"/>
                </a:solidFill>
              </a:rPr>
              <a:t>–</a:t>
            </a:r>
            <a:r>
              <a:rPr lang="en-US" sz="2000" dirty="0" smtClean="0">
                <a:solidFill>
                  <a:schemeClr val="bg1"/>
                </a:solidFill>
              </a:rPr>
              <a:t> out to ~ 1 </a:t>
            </a:r>
            <a:r>
              <a:rPr lang="en-US" sz="2000" dirty="0" err="1" smtClean="0">
                <a:solidFill>
                  <a:schemeClr val="bg1"/>
                </a:solidFill>
              </a:rPr>
              <a:t>R</a:t>
            </a:r>
            <a:r>
              <a:rPr lang="en-US" sz="2000" baseline="-25000" dirty="0" err="1" smtClean="0">
                <a:solidFill>
                  <a:schemeClr val="bg1"/>
                </a:solidFill>
              </a:rPr>
              <a:t>vir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Must rely on serendipitous QSO location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Build a sample of single galaxy-QSO pairs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Impact parameter and ΔV give absorber position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219200"/>
            <a:ext cx="11049000" cy="5105400"/>
          </a:xfrm>
        </p:spPr>
        <p:txBody>
          <a:bodyPr/>
          <a:lstStyle/>
          <a:p>
            <a:pPr algn="l"/>
            <a:r>
              <a:rPr lang="en-US" sz="2800" dirty="0"/>
              <a:t> </a:t>
            </a:r>
            <a:r>
              <a:rPr lang="en-US" sz="2800" dirty="0" smtClean="0"/>
              <a:t>Use archival Cosmic </a:t>
            </a:r>
            <a:r>
              <a:rPr lang="en-US" sz="2800" smtClean="0"/>
              <a:t>Origins Spectrograph (COS) </a:t>
            </a:r>
            <a:r>
              <a:rPr lang="en-US" sz="2800" dirty="0" smtClean="0"/>
              <a:t>sightlines (~700)</a:t>
            </a:r>
          </a:p>
          <a:p>
            <a:pPr marL="914400" lvl="1" indent="-452438" algn="l"/>
            <a:r>
              <a:rPr lang="en-US" sz="2400" dirty="0" smtClean="0"/>
              <a:t> Concentrating on Ly-alpha lines</a:t>
            </a:r>
          </a:p>
          <a:p>
            <a:pPr marL="914400" lvl="1" indent="-452438" algn="l"/>
            <a:endParaRPr lang="en-US" sz="2800" dirty="0" smtClean="0"/>
          </a:p>
          <a:p>
            <a:pPr marL="914400" lvl="1" indent="-452438" algn="l"/>
            <a:endParaRPr lang="en-US" sz="2800" dirty="0" smtClean="0"/>
          </a:p>
          <a:p>
            <a:pPr algn="l"/>
            <a:r>
              <a:rPr lang="en-US" sz="2800" dirty="0" smtClean="0"/>
              <a:t> Correlate with galaxy environment</a:t>
            </a:r>
          </a:p>
          <a:p>
            <a:pPr marL="914400" lvl="1" indent="-452438" algn="l"/>
            <a:r>
              <a:rPr lang="en-US" sz="2800" dirty="0" smtClean="0"/>
              <a:t> </a:t>
            </a:r>
            <a:r>
              <a:rPr lang="en-US" sz="2400" dirty="0" smtClean="0"/>
              <a:t>Limit search to </a:t>
            </a:r>
            <a:r>
              <a:rPr lang="en-US" sz="2400" i="1" dirty="0" err="1" smtClean="0"/>
              <a:t>cz</a:t>
            </a:r>
            <a:r>
              <a:rPr lang="en-US" sz="2400" i="1" dirty="0" smtClean="0"/>
              <a:t> &lt; 10,000 km/s</a:t>
            </a:r>
          </a:p>
          <a:p>
            <a:pPr marL="914400" lvl="1" indent="-452438" algn="l"/>
            <a:endParaRPr lang="en-US" sz="2800" dirty="0" smtClean="0"/>
          </a:p>
          <a:p>
            <a:pPr marL="914400" lvl="1" indent="-452438" algn="l"/>
            <a:endParaRPr lang="en-US" sz="2800" dirty="0" smtClean="0"/>
          </a:p>
          <a:p>
            <a:pPr algn="l"/>
            <a:r>
              <a:rPr lang="en-US" sz="2800" dirty="0" smtClean="0"/>
              <a:t> Ask</a:t>
            </a:r>
          </a:p>
          <a:p>
            <a:pPr marL="914400" lvl="1" indent="-452438" algn="l"/>
            <a:r>
              <a:rPr lang="en-US" sz="2400" dirty="0" smtClean="0"/>
              <a:t> absorber(EW, velocity) vs galaxy properties (size, proximity, orientation)</a:t>
            </a:r>
          </a:p>
          <a:p>
            <a:pPr marL="914400" lvl="1" indent="-452438" algn="l"/>
            <a:endParaRPr lang="en-US" sz="2800" dirty="0" smtClean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2209800" y="3296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Science </a:t>
            </a:r>
            <a:r>
              <a:rPr lang="en" sz="4600" b="1" dirty="0" smtClean="0">
                <a:solidFill>
                  <a:schemeClr val="bg1"/>
                </a:solidFill>
              </a:rPr>
              <a:t>Outline</a:t>
            </a:r>
            <a:endParaRPr lang="en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2" y="1999287"/>
            <a:ext cx="9717425" cy="48587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762000"/>
            <a:ext cx="10671859" cy="13716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Gather and homogenize existing </a:t>
            </a:r>
            <a:r>
              <a:rPr lang="en-US" sz="2800" b="1" dirty="0"/>
              <a:t>galaxy </a:t>
            </a:r>
            <a:r>
              <a:rPr lang="en-US" sz="2800" b="1" dirty="0" smtClean="0"/>
              <a:t>data</a:t>
            </a:r>
            <a:endParaRPr lang="en-US" sz="2800" b="1" dirty="0"/>
          </a:p>
          <a:p>
            <a:pPr marL="808038" indent="-347663" algn="l">
              <a:buClrTx/>
              <a:buSzTx/>
            </a:pPr>
            <a:r>
              <a:rPr lang="en-US" sz="2000" dirty="0"/>
              <a:t>NED + </a:t>
            </a:r>
            <a:r>
              <a:rPr lang="en-US" sz="2000" dirty="0" smtClean="0"/>
              <a:t>IRSA</a:t>
            </a:r>
            <a:endParaRPr lang="en-US" sz="2000" dirty="0"/>
          </a:p>
          <a:p>
            <a:pPr marL="808038" indent="-347663" algn="l">
              <a:buClrTx/>
              <a:buSzTx/>
            </a:pPr>
            <a:r>
              <a:rPr lang="en-US" sz="2000" dirty="0" smtClean="0"/>
              <a:t>130,000+ galaxies with </a:t>
            </a:r>
            <a:r>
              <a:rPr lang="en-US" sz="2000" i="1" dirty="0" err="1" smtClean="0"/>
              <a:t>cz</a:t>
            </a:r>
            <a:r>
              <a:rPr lang="en-US" sz="2000" dirty="0" smtClean="0"/>
              <a:t> &lt; 10,000 km/s</a:t>
            </a:r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134065" y="37981"/>
            <a:ext cx="99277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First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mr-IN" sz="4600" b="1" dirty="0" smtClean="0">
                <a:solidFill>
                  <a:schemeClr val="bg1"/>
                </a:solidFill>
              </a:rPr>
              <a:t>–</a:t>
            </a:r>
            <a:r>
              <a:rPr lang="en-US" sz="4600" b="1" dirty="0" smtClean="0">
                <a:solidFill>
                  <a:schemeClr val="bg1"/>
                </a:solidFill>
              </a:rPr>
              <a:t> 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6550223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3" y="609600"/>
            <a:ext cx="10671859" cy="1676400"/>
          </a:xfrm>
        </p:spPr>
        <p:txBody>
          <a:bodyPr/>
          <a:lstStyle/>
          <a:p>
            <a:pPr marL="461963" indent="-452438"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Homogenize existing data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Normalize </a:t>
            </a:r>
            <a:r>
              <a:rPr lang="en-US" sz="2000" dirty="0" smtClean="0"/>
              <a:t>diameters, inclination, PA to 2MASS values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Choose magnitudes, calculate (L*,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vir</a:t>
            </a:r>
            <a:r>
              <a:rPr lang="en-US" sz="2000" dirty="0" smtClean="0"/>
              <a:t>)</a:t>
            </a:r>
            <a:endParaRPr lang="en-US" sz="2000" dirty="0"/>
          </a:p>
          <a:p>
            <a:pPr marL="808038" indent="-34766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 smtClean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29154" y="76200"/>
            <a:ext cx="79928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smtClean="0">
                <a:solidFill>
                  <a:schemeClr val="bg1"/>
                </a:solidFill>
              </a:rPr>
              <a:t>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2" y="1998808"/>
            <a:ext cx="94488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3522" y="643082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2" y="1999287"/>
            <a:ext cx="9717425" cy="485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083705"/>
            <a:ext cx="10671859" cy="82129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Model the velocity structure probed by a QSO sightline</a:t>
            </a:r>
            <a:endParaRPr lang="en-US" sz="28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19934" y="136648"/>
            <a:ext cx="195598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Step 2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8" y="1083705"/>
            <a:ext cx="10671859" cy="897495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Is there Halo </a:t>
            </a:r>
            <a:r>
              <a:rPr lang="mr-IN" sz="2800" b="1" dirty="0"/>
              <a:t>–</a:t>
            </a:r>
            <a:r>
              <a:rPr lang="en-US" sz="2800" b="1" dirty="0"/>
              <a:t> disk kinematic connection?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4405" y="139526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8596" y="6451706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08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23500</TotalTime>
  <Words>709</Words>
  <Application>Microsoft Macintosh PowerPoint</Application>
  <PresentationFormat>Widescreen</PresentationFormat>
  <Paragraphs>161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Courier New</vt:lpstr>
      <vt:lpstr>Lucida Grande</vt:lpstr>
      <vt:lpstr>Times</vt:lpstr>
      <vt:lpstr>Wingdings</vt:lpstr>
      <vt:lpstr>Arial</vt:lpstr>
      <vt:lpstr>Custom Theme</vt:lpstr>
      <vt:lpstr>Does the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668</cp:revision>
  <cp:lastPrinted>2018-01-08T21:12:59Z</cp:lastPrinted>
  <dcterms:modified xsi:type="dcterms:W3CDTF">2018-01-09T20:31:10Z</dcterms:modified>
</cp:coreProperties>
</file>